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76" r:id="rId2"/>
    <p:sldMasterId id="2147483688" r:id="rId3"/>
    <p:sldMasterId id="2147483700" r:id="rId4"/>
  </p:sldMasterIdLst>
  <p:notesMasterIdLst>
    <p:notesMasterId r:id="rId22"/>
  </p:notesMasterIdLst>
  <p:sldIdLst>
    <p:sldId id="945" r:id="rId5"/>
    <p:sldId id="981" r:id="rId6"/>
    <p:sldId id="982" r:id="rId7"/>
    <p:sldId id="983" r:id="rId8"/>
    <p:sldId id="984" r:id="rId9"/>
    <p:sldId id="985" r:id="rId10"/>
    <p:sldId id="986" r:id="rId11"/>
    <p:sldId id="944" r:id="rId12"/>
    <p:sldId id="978" r:id="rId13"/>
    <p:sldId id="946" r:id="rId14"/>
    <p:sldId id="947" r:id="rId15"/>
    <p:sldId id="979" r:id="rId16"/>
    <p:sldId id="980" r:id="rId17"/>
    <p:sldId id="948" r:id="rId18"/>
    <p:sldId id="949" r:id="rId19"/>
    <p:sldId id="951" r:id="rId20"/>
    <p:sldId id="952" r:id="rId2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A00"/>
    <a:srgbClr val="66FF33"/>
    <a:srgbClr val="EA2D00"/>
    <a:srgbClr val="99FF33"/>
    <a:srgbClr val="FFFF00"/>
    <a:srgbClr val="FFFF66"/>
    <a:srgbClr val="66FF66"/>
    <a:srgbClr val="C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8" autoAdjust="0"/>
    <p:restoredTop sz="93060" autoAdjust="0"/>
  </p:normalViewPr>
  <p:slideViewPr>
    <p:cSldViewPr>
      <p:cViewPr>
        <p:scale>
          <a:sx n="70" d="100"/>
          <a:sy n="70" d="100"/>
        </p:scale>
        <p:origin x="-99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340427-C68D-4FBF-B519-85610A03D9D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22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68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6294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3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2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47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2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4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39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0904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61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42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39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83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7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54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9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51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95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07141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64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4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07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81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54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08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5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031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18494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1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1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3.png"/><Relationship Id="rId5" Type="http://schemas.openxmlformats.org/officeDocument/2006/relationships/image" Target="../media/image22.emf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5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6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2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jpeg"/><Relationship Id="rId7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emf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739566"/>
                <a:ext cx="8418586" cy="4713770"/>
              </a:xfrm>
            </p:spPr>
            <p:txBody>
              <a:bodyPr>
                <a:normAutofit fontScale="25000" lnSpcReduction="20000"/>
              </a:bodyPr>
              <a:lstStyle/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:endParaRPr lang="en-US" sz="12800" b="1" dirty="0" smtClean="0">
                  <a:solidFill>
                    <a:srgbClr val="C0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:r>
                  <a:rPr lang="tr-TR" sz="14400" b="1" dirty="0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Mathemat</a:t>
                </a:r>
                <a:r>
                  <a:rPr lang="en-US" sz="14400" b="1" dirty="0" err="1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ics</a:t>
                </a:r>
                <a:r>
                  <a:rPr lang="en-US" sz="14400" b="1" dirty="0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- II</a:t>
                </a:r>
              </a:p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:endParaRPr lang="en-US" sz="12800" b="1" dirty="0" smtClean="0">
                  <a:solidFill>
                    <a:srgbClr val="C0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b="1" i="1" ker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</m:ctrlPr>
                        </m:sSupPr>
                        <m:e>
                          <m:r>
                            <a:rPr lang="en-US" sz="9600" b="1" i="1" kern="0" smtClea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  <m:t>𝟑</m:t>
                          </m:r>
                        </m:e>
                        <m:sup>
                          <m:r>
                            <a:rPr lang="en-US" sz="9600" b="1" i="0" kern="0" smtClea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  <m:t>𝐫</m:t>
                          </m:r>
                          <m:r>
                            <a:rPr lang="en-US" sz="9600" b="1" ker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  <m:t>𝒅</m:t>
                          </m:r>
                          <m:r>
                            <a:rPr lang="en-US" sz="9600" b="1" ker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  <m:t>  </m:t>
                          </m:r>
                        </m:sup>
                      </m:sSup>
                      <m:r>
                        <a:rPr lang="en-US" sz="9600" b="1" kern="0">
                          <a:solidFill>
                            <a:srgbClr val="000000"/>
                          </a:solidFill>
                          <a:latin typeface="Cambria Math"/>
                          <a:ea typeface="Calibri"/>
                        </a:rPr>
                        <m:t>𝑳𝒆𝒄𝒕𝒖𝒓𝒆</m:t>
                      </m:r>
                    </m:oMath>
                  </m:oMathPara>
                </a14:m>
                <a:endParaRPr lang="en-US" sz="9600" b="1" kern="0" dirty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endParaRPr lang="en-US" sz="1800" b="1" kern="0" dirty="0" smtClean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indent="0" algn="ctr" defTabSz="914400" fontAlgn="base">
                  <a:lnSpc>
                    <a:spcPct val="16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9600" b="1" kern="0" dirty="0" smtClean="0">
                    <a:solidFill>
                      <a:srgbClr val="000000"/>
                    </a:solidFill>
                    <a:latin typeface="Times New Roman"/>
                    <a:ea typeface="Calibri"/>
                  </a:rPr>
                  <a:t>First Year</a:t>
                </a:r>
                <a:endParaRPr lang="en-US" sz="9600" b="1" kern="0" dirty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indent="0" algn="ctr" defTabSz="914400" fontAlgn="base">
                  <a:lnSpc>
                    <a:spcPct val="16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9600" b="1" kern="0" dirty="0" smtClean="0">
                    <a:solidFill>
                      <a:srgbClr val="000000"/>
                    </a:solidFill>
                    <a:latin typeface="Times New Roman"/>
                    <a:ea typeface="Calibri"/>
                  </a:rPr>
                  <a:t>lecturer</a:t>
                </a:r>
                <a:endParaRPr lang="en-US" sz="9600" b="1" kern="0" dirty="0">
                  <a:solidFill>
                    <a:srgbClr val="FF0000"/>
                  </a:solidFill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9600" b="1" dirty="0" err="1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Wisam</a:t>
                </a:r>
                <a:r>
                  <a:rPr lang="en-US" sz="9600" b="1" dirty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9600" b="1" dirty="0" err="1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Hayder</a:t>
                </a:r>
                <a:endParaRPr lang="en-US" sz="9600" b="1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endParaRPr lang="en-US" sz="1800" b="1" kern="0" dirty="0" smtClean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endParaRPr lang="en-US" sz="1800" b="1" kern="0" dirty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4800" b="1" kern="0" dirty="0" smtClean="0">
                    <a:latin typeface="Times New Roman"/>
                    <a:ea typeface="Calibri"/>
                  </a:rPr>
                  <a:t>2021</a:t>
                </a:r>
                <a:endParaRPr lang="en-US" sz="4800" b="1" kern="0" dirty="0"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sz="1200" dirty="0">
                  <a:solidFill>
                    <a:srgbClr val="000000"/>
                  </a:solidFill>
                  <a:latin typeface="verdana" pitchFamily="34" charset="0"/>
                </a:endParaRPr>
              </a:p>
              <a:p>
                <a:pPr marL="0" indent="0" algn="ctr">
                  <a:buNone/>
                </a:pPr>
                <a:endParaRPr lang="tr-TR" sz="18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739566"/>
                <a:ext cx="8418586" cy="471377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218687" y="1556792"/>
            <a:ext cx="856895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5496" y="283124"/>
            <a:ext cx="8001000" cy="110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DIYALA UNIVERSITY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COLLEGE OF ENGINEERING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DEPARTMENT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ENGINEERING </a:t>
            </a:r>
            <a:endParaRPr lang="tr-TR" sz="2400" dirty="0"/>
          </a:p>
        </p:txBody>
      </p: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1013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23" y="1268760"/>
            <a:ext cx="696965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Ex.2:</a:t>
            </a: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4210164" cy="8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08" y="2126852"/>
            <a:ext cx="6418254" cy="403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7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51520" y="1196752"/>
            <a:ext cx="8640960" cy="5033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</a:pPr>
            <a:r>
              <a:rPr lang="en-US" sz="2800" b="1" dirty="0" smtClean="0">
                <a:latin typeface="Times New Roman"/>
              </a:rPr>
              <a:t>      2- </a:t>
            </a:r>
            <a:r>
              <a:rPr lang="en-US" sz="2800" b="1" dirty="0">
                <a:latin typeface="Times New Roman"/>
              </a:rPr>
              <a:t>Homogeneous</a:t>
            </a:r>
            <a:r>
              <a:rPr lang="en-US" sz="2800" b="1" dirty="0" smtClean="0">
                <a:latin typeface="Times New Roman"/>
              </a:rPr>
              <a:t>:</a:t>
            </a:r>
          </a:p>
          <a:p>
            <a:pPr marL="457200" lvl="0" indent="-457200" algn="just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times 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D.Eq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which variables can't be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separated can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transformed by a change of variables into an equation which variables can be separated.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case with any equation that can be put into form:</a:t>
            </a: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</a:pP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00589" y="310589"/>
            <a:ext cx="62547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First-Order Differential Equations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750" y="4855565"/>
            <a:ext cx="2309039" cy="91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1700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41" y="12665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459308"/>
            <a:ext cx="7200801" cy="184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0675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58" y="1314450"/>
            <a:ext cx="6748053" cy="481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4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906" y="1268760"/>
            <a:ext cx="8418586" cy="4968551"/>
          </a:xfrm>
        </p:spPr>
        <p:txBody>
          <a:bodyPr>
            <a:noAutofit/>
          </a:bodyPr>
          <a:lstStyle/>
          <a:p>
            <a:pPr marL="0" lvl="0" indent="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None/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latin typeface="Times New Roman"/>
              </a:rPr>
              <a:t>4</a:t>
            </a:r>
            <a:r>
              <a:rPr lang="en-US" sz="2800" b="1" dirty="0" smtClean="0">
                <a:latin typeface="Times New Roman"/>
              </a:rPr>
              <a:t>- </a:t>
            </a:r>
            <a:r>
              <a:rPr lang="en-US" sz="2800" b="1" dirty="0">
                <a:latin typeface="Times New Roman"/>
              </a:rPr>
              <a:t>Exact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50" y="1844824"/>
            <a:ext cx="7701372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56992"/>
            <a:ext cx="6192688" cy="1246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4603238"/>
            <a:ext cx="4121401" cy="177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0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48269" y="1268760"/>
            <a:ext cx="8418586" cy="49685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1" y="1052736"/>
            <a:ext cx="8921355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8451" y="4005064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Ex.2: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056" y="4132627"/>
            <a:ext cx="5680214" cy="229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50000"/>
              </a:lnSpc>
              <a:spcBef>
                <a:spcPct val="0"/>
              </a:spcBef>
              <a:buClr>
                <a:srgbClr val="CC0000"/>
              </a:buClr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buClr>
                <a:srgbClr val="CC0000"/>
              </a:buClr>
              <a:buNone/>
            </a:pPr>
            <a:endParaRPr lang="en-US" sz="32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4" y="1772816"/>
            <a:ext cx="890440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Düz Bağlayıcı 17"/>
          <p:cNvCxnSpPr/>
          <p:nvPr/>
        </p:nvCxnSpPr>
        <p:spPr>
          <a:xfrm>
            <a:off x="467544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79511" y="1340768"/>
            <a:ext cx="859655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Ex. 1 : </a:t>
            </a:r>
            <a:r>
              <a:rPr lang="en-US" sz="2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2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orthogonal trajectories of the family of curves</a:t>
            </a:r>
            <a:r>
              <a:rPr lang="en-US" sz="2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6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2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mx</a:t>
            </a:r>
          </a:p>
          <a:p>
            <a:r>
              <a:rPr lang="en-US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</a:p>
          <a:p>
            <a:r>
              <a:rPr lang="en-US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Sol.</a:t>
            </a:r>
            <a:endParaRPr lang="en-US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13" y="3601809"/>
            <a:ext cx="5716963" cy="1494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202" y="3837291"/>
            <a:ext cx="2023914" cy="1895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67253" y="332247"/>
            <a:ext cx="19094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3420767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5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17"/>
          <p:cNvCxnSpPr/>
          <p:nvPr/>
        </p:nvCxnSpPr>
        <p:spPr>
          <a:xfrm>
            <a:off x="467544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23528" y="1340768"/>
                <a:ext cx="2372252" cy="1292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Ex. 2:  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600" b="0" i="1" smtClean="0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𝑐</m:t>
                    </m:r>
                    <m:sSup>
                      <m:sSupPr>
                        <m:ctrlPr>
                          <a:rPr lang="en-US" sz="2600" b="0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b="0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6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6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 </a:t>
                </a:r>
                <a:endParaRPr lang="en-US" b="1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340768"/>
                <a:ext cx="2372252" cy="1292662"/>
              </a:xfrm>
              <a:prstGeom prst="rect">
                <a:avLst/>
              </a:prstGeom>
              <a:blipFill rotWithShape="1">
                <a:blip r:embed="rId4"/>
                <a:stretch>
                  <a:fillRect l="-4370" t="-4245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69" y="2659457"/>
            <a:ext cx="7511294" cy="2180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367253" y="332247"/>
            <a:ext cx="19094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53429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5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17"/>
          <p:cNvCxnSpPr/>
          <p:nvPr/>
        </p:nvCxnSpPr>
        <p:spPr>
          <a:xfrm>
            <a:off x="467544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36077" y="1340768"/>
                <a:ext cx="3452227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𝐸𝑥</m:t>
                      </m:r>
                      <m:r>
                        <a:rPr lang="en-US" sz="26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6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sz="26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:    </m:t>
                      </m:r>
                      <m:r>
                        <a:rPr lang="en-US" sz="26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600" b="0" i="0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US" sz="2600" b="0" dirty="0" smtClean="0">
                  <a:solidFill>
                    <a:srgbClr val="C00000"/>
                  </a:solidFill>
                  <a:cs typeface="Times New Roman" panose="02020603050405020304" pitchFamily="18" charset="0"/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sz="26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</a:t>
                </a:r>
                <a:r>
                  <a:rPr lang="en-US" sz="26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77" y="1340768"/>
                <a:ext cx="3452227" cy="1384995"/>
              </a:xfrm>
              <a:prstGeom prst="rect">
                <a:avLst/>
              </a:prstGeom>
              <a:blipFill rotWithShape="1">
                <a:blip r:embed="rId4"/>
                <a:stretch>
                  <a:fillRect l="-3180" b="-10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57488"/>
            <a:ext cx="6433463" cy="247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367253" y="332247"/>
            <a:ext cx="19094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325617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5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17"/>
          <p:cNvCxnSpPr/>
          <p:nvPr/>
        </p:nvCxnSpPr>
        <p:spPr>
          <a:xfrm>
            <a:off x="467544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23528" y="1412776"/>
                <a:ext cx="3555397" cy="1292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𝐸𝑥</m:t>
                      </m:r>
                      <m:r>
                        <a:rPr lang="en-US" sz="260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60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sz="260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:    </m:t>
                      </m:r>
                      <m:r>
                        <a:rPr lang="en-US" sz="260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600" dirty="0" smtClean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lvl="0"/>
                <a:endParaRPr lang="en-US" sz="2600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6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3555397" cy="1292662"/>
              </a:xfrm>
              <a:prstGeom prst="rect">
                <a:avLst/>
              </a:prstGeom>
              <a:blipFill rotWithShape="1">
                <a:blip r:embed="rId4"/>
                <a:stretch>
                  <a:fillRect l="-2916" b="-10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28" y="3084394"/>
            <a:ext cx="7729086" cy="70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979586" y="3933056"/>
            <a:ext cx="25651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orthogonals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86" y="4941168"/>
            <a:ext cx="5989079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367253" y="332247"/>
            <a:ext cx="19094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82924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5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17"/>
          <p:cNvCxnSpPr/>
          <p:nvPr/>
        </p:nvCxnSpPr>
        <p:spPr>
          <a:xfrm>
            <a:off x="467544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1784" y="1196752"/>
                <a:ext cx="4572000" cy="13269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:    </m:t>
                      </m:r>
                      <m:r>
                        <a:rPr lang="en-US" sz="2600" b="0" i="1" smtClean="0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600" i="1">
                          <a:solidFill>
                            <a:srgbClr val="C0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600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en-US" sz="26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6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rgbClr val="C00000"/>
                  </a:solidFill>
                  <a:cs typeface="Times New Roman" panose="02020603050405020304" pitchFamily="18" charset="0"/>
                </a:endParaRPr>
              </a:p>
              <a:p>
                <a:pPr lvl="0"/>
                <a:endParaRPr lang="en-US" sz="2600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6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4" y="1196752"/>
                <a:ext cx="4572000" cy="1326902"/>
              </a:xfrm>
              <a:prstGeom prst="rect">
                <a:avLst/>
              </a:prstGeom>
              <a:blipFill rotWithShape="1">
                <a:blip r:embed="rId4"/>
                <a:stretch>
                  <a:fillRect l="-2267" b="-7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55" y="2523654"/>
            <a:ext cx="4994401" cy="529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01" y="3231724"/>
            <a:ext cx="425423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13" y="3940395"/>
            <a:ext cx="27622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6" y="4712378"/>
            <a:ext cx="4280922" cy="539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367253" y="332247"/>
            <a:ext cx="19094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22433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85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17"/>
          <p:cNvCxnSpPr/>
          <p:nvPr/>
        </p:nvCxnSpPr>
        <p:spPr>
          <a:xfrm>
            <a:off x="467544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41784" y="1196753"/>
                <a:ext cx="8406680" cy="5693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6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Homework </a:t>
                </a:r>
                <a14:m>
                  <m:oMath xmlns:m="http://schemas.openxmlformats.org/officeDocument/2006/math">
                    <m:r>
                      <a:rPr lang="en-US" sz="2600" b="1">
                        <a:solidFill>
                          <a:srgbClr val="C0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en-US" sz="2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6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26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1)Find the orthogonal trajectories of the family </a:t>
                </a:r>
                <a:r>
                  <a:rPr lang="en-US" sz="2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curves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n-US" sz="260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60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𝑐𝑒</m:t>
                        </m:r>
                      </m:e>
                      <m:sup>
                        <m:r>
                          <a:rPr lang="en-US" sz="260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60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6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6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Show that the curves </a:t>
                </a:r>
                <a:r>
                  <a:rPr lang="en-US" sz="2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600" b="0" i="1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2600" b="0" i="1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sz="2600" b="0" i="1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𝑎𝑛𝑑</m:t>
                    </m:r>
                    <m:r>
                      <a:rPr lang="en-US" sz="2600" b="0" i="1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  </m:t>
                        </m:r>
                        <m: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6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600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r>
                  <a:rPr lang="en-US" sz="2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are orthogonal</a:t>
                </a:r>
              </a:p>
              <a:p>
                <a:endParaRPr lang="en-US" sz="26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6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 Find the family of solutions of the given </a:t>
                </a:r>
                <a:r>
                  <a:rPr lang="en-US" sz="2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differential equation and the </a:t>
                </a:r>
                <a:r>
                  <a:rPr lang="en-US" sz="26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family of orthogonal trajectories</a:t>
                </a:r>
                <a:r>
                  <a:rPr lang="en-US" sz="2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US" sz="2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dx+ y </a:t>
                </a:r>
                <a:r>
                  <a:rPr lang="en-US" sz="2600" i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dy</a:t>
                </a:r>
                <a:r>
                  <a:rPr lang="en-US" sz="2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</a:t>
                </a:r>
                <a:r>
                  <a:rPr lang="en-US" sz="2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      b) </a:t>
                </a:r>
                <a:r>
                  <a:rPr lang="en-US" sz="2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sz="2600" i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dy</a:t>
                </a:r>
                <a:r>
                  <a:rPr lang="en-US" sz="26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2y dx = 0 </a:t>
                </a:r>
                <a:endParaRPr lang="en-US" sz="26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600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lvl="0"/>
                <a:endParaRPr lang="en-US" sz="2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4" y="1196753"/>
                <a:ext cx="8406680" cy="5693866"/>
              </a:xfrm>
              <a:prstGeom prst="rect">
                <a:avLst/>
              </a:prstGeom>
              <a:blipFill rotWithShape="1">
                <a:blip r:embed="rId4"/>
                <a:stretch>
                  <a:fillRect l="-1233" t="-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3367253" y="332247"/>
            <a:ext cx="190949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238605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5868" y="25506"/>
            <a:ext cx="8104956" cy="10272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First-Order 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04164" y="1484785"/>
            <a:ext cx="8418586" cy="4968551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00000"/>
              </a:buClr>
              <a:buSzPct val="70000"/>
              <a:buNone/>
            </a:pP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Ordinary Differential 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Equations</a:t>
            </a:r>
          </a:p>
          <a:p>
            <a:pPr marL="0" indent="0">
              <a:buClr>
                <a:srgbClr val="C00000"/>
              </a:buClr>
              <a:buSzPct val="7000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Ordinary Differential Equations are equations involve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derivatives.</a:t>
            </a: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/>
              </a:rPr>
              <a:t>First Order </a:t>
            </a:r>
            <a:r>
              <a:rPr lang="en-US" sz="2400" b="1" i="1" dirty="0" err="1">
                <a:latin typeface="Times New Roman"/>
              </a:rPr>
              <a:t>D.Eqs</a:t>
            </a:r>
            <a:r>
              <a:rPr lang="en-US" sz="2400" b="1" i="1" dirty="0" smtClean="0">
                <a:latin typeface="Times New Roman"/>
              </a:rPr>
              <a:t>.</a:t>
            </a:r>
          </a:p>
          <a:p>
            <a:pPr marL="0" indent="0">
              <a:buNone/>
            </a:pPr>
            <a:r>
              <a:rPr lang="en-US" sz="2400" b="1" i="1" dirty="0">
                <a:solidFill>
                  <a:schemeClr val="tx1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/>
              </a:rPr>
              <a:t>1- </a:t>
            </a:r>
            <a:r>
              <a:rPr lang="en-US" sz="2400" dirty="0">
                <a:latin typeface="Times New Roman"/>
              </a:rPr>
              <a:t>Variable Separable.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</a:rPr>
              <a:t>   2- </a:t>
            </a:r>
            <a:r>
              <a:rPr lang="en-US" sz="2400" dirty="0">
                <a:latin typeface="Times New Roman"/>
              </a:rPr>
              <a:t>Homogeneous.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</a:rPr>
              <a:t>   3- </a:t>
            </a:r>
            <a:r>
              <a:rPr lang="en-US" sz="2400" dirty="0">
                <a:latin typeface="Times New Roman"/>
              </a:rPr>
              <a:t>Linear.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</a:rPr>
              <a:t>   4- </a:t>
            </a:r>
            <a:r>
              <a:rPr lang="en-US" sz="2400" dirty="0">
                <a:latin typeface="Times New Roman"/>
              </a:rPr>
              <a:t>Exact.</a:t>
            </a:r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1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90695" y="1196752"/>
            <a:ext cx="8424936" cy="5082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</a:pPr>
            <a:r>
              <a:rPr lang="en-US" sz="2800" b="1" dirty="0" smtClean="0">
                <a:latin typeface="Times New Roman"/>
              </a:rPr>
              <a:t>    1- </a:t>
            </a:r>
            <a:r>
              <a:rPr lang="en-US" sz="2800" b="1" dirty="0">
                <a:latin typeface="Times New Roman"/>
              </a:rPr>
              <a:t>Variable Separable: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0" indent="-457200" algn="just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first order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D.Eq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can be solved by integration if it is possible to collect all </a:t>
            </a:r>
            <a:r>
              <a:rPr lang="en-US" sz="26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terms with </a:t>
            </a:r>
            <a:r>
              <a:rPr lang="en-US" sz="2600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all </a:t>
            </a:r>
            <a:r>
              <a:rPr lang="en-US" sz="26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terms with </a:t>
            </a:r>
            <a:r>
              <a:rPr lang="en-US" sz="26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dx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that is, if it is possible to write the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D.Eq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</a:p>
          <a:p>
            <a:pPr marL="457200" lvl="0" indent="-457200" algn="just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>
                <a:latin typeface="Times New Roman"/>
              </a:rPr>
              <a:t>then the general solution is: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113076"/>
            <a:ext cx="284881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83" y="5400795"/>
            <a:ext cx="7680033" cy="880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391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9081</TotalTime>
  <Words>401</Words>
  <Application>Microsoft Office PowerPoint</Application>
  <PresentationFormat>On-screen Show (4:3)</PresentationFormat>
  <Paragraphs>110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Teması</vt:lpstr>
      <vt:lpstr>1_Office Teması</vt:lpstr>
      <vt:lpstr>2_Office Teması</vt:lpstr>
      <vt:lpstr>3_Office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First-Order Differential Equations</vt:lpstr>
      <vt:lpstr>PowerPoint Presentation</vt:lpstr>
      <vt:lpstr>        First-Order Differential Equations</vt:lpstr>
      <vt:lpstr>         First-Order Differential Equations</vt:lpstr>
      <vt:lpstr>PowerPoint Presentation</vt:lpstr>
      <vt:lpstr>PowerPoint Presentation</vt:lpstr>
      <vt:lpstr>        First-Order Differential Equations</vt:lpstr>
      <vt:lpstr>       First-Order Differential Equations</vt:lpstr>
      <vt:lpstr>         First-Order Differential Equations</vt:lpstr>
      <vt:lpstr>        First-Order Differential Equations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Orçun Madran</dc:creator>
  <cp:lastModifiedBy>DR.Ahmed Saker 2o1O</cp:lastModifiedBy>
  <cp:revision>899</cp:revision>
  <dcterms:created xsi:type="dcterms:W3CDTF">2006-09-03T22:05:48Z</dcterms:created>
  <dcterms:modified xsi:type="dcterms:W3CDTF">2021-05-26T05:24:06Z</dcterms:modified>
</cp:coreProperties>
</file>